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24"/>
  </p:handoutMasterIdLst>
  <p:sldIdLst>
    <p:sldId id="256" r:id="rId5"/>
    <p:sldId id="268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4" r:id="rId21"/>
    <p:sldId id="285" r:id="rId22"/>
    <p:sldId id="282" r:id="rId23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99"/>
    <a:srgbClr val="FCFCFC"/>
    <a:srgbClr val="EA8516"/>
    <a:srgbClr val="FF0000"/>
    <a:srgbClr val="4A66AC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86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9FA1-70A2-411B-AECD-C59D7768F9CE}" type="datetimeFigureOut">
              <a:rPr lang="de-CH" smtClean="0"/>
              <a:t>21.02.2023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2D3E-976C-4210-858B-002584DAF4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880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76978" y="7887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sz="180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24002" y="2213594"/>
            <a:ext cx="9144001" cy="132556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BFB73357-3282-4AAA-A55A-45DD6BE21A4B}" type="datetime1">
              <a:rPr lang="de-CH" smtClean="0"/>
              <a:t>21.02.2023</a:t>
            </a:fld>
            <a:endParaRPr lang="de-CH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 dirty="0"/>
              <a:t>Informatik Biber 2022</a:t>
            </a:r>
          </a:p>
        </p:txBody>
      </p:sp>
    </p:spTree>
    <p:extLst>
      <p:ext uri="{BB962C8B-B14F-4D97-AF65-F5344CB8AC3E}">
        <p14:creationId xmlns:p14="http://schemas.microsoft.com/office/powerpoint/2010/main" val="383856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620688"/>
            <a:ext cx="10515600" cy="12961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957982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E76-F2E4-45B7-A954-F17A5DB11F12}" type="datetime1">
              <a:rPr lang="de-CH" smtClean="0"/>
              <a:t>21.02.2023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 dirty="0"/>
              <a:t>Informatik Biber 2022</a:t>
            </a:r>
          </a:p>
        </p:txBody>
      </p:sp>
    </p:spTree>
    <p:extLst>
      <p:ext uri="{BB962C8B-B14F-4D97-AF65-F5344CB8AC3E}">
        <p14:creationId xmlns:p14="http://schemas.microsoft.com/office/powerpoint/2010/main" val="8584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C2D-940E-476D-A525-5CF58004F11C}" type="datetime1">
              <a:rPr lang="de-CH" smtClean="0"/>
              <a:t>21.02.2023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 dirty="0"/>
              <a:t>Informatik Biber 2022</a:t>
            </a:r>
          </a:p>
        </p:txBody>
      </p:sp>
    </p:spTree>
    <p:extLst>
      <p:ext uri="{BB962C8B-B14F-4D97-AF65-F5344CB8AC3E}">
        <p14:creationId xmlns:p14="http://schemas.microsoft.com/office/powerpoint/2010/main" val="27198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620688"/>
            <a:ext cx="10515600" cy="12961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957982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1" y="1957982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5BF5-AC69-4E55-811A-973C66F7A51A}" type="datetime1">
              <a:rPr lang="de-CH" smtClean="0"/>
              <a:t>21.02.2023</a:t>
            </a:fld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 dirty="0"/>
              <a:t>Informatik Biber 2022</a:t>
            </a:r>
          </a:p>
        </p:txBody>
      </p:sp>
    </p:spTree>
    <p:extLst>
      <p:ext uri="{BB962C8B-B14F-4D97-AF65-F5344CB8AC3E}">
        <p14:creationId xmlns:p14="http://schemas.microsoft.com/office/powerpoint/2010/main" val="41773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620688"/>
            <a:ext cx="10515600" cy="122413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813001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624732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1813001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2624732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20C-ED55-40F0-86DF-A56A2F44945C}" type="datetime1">
              <a:rPr lang="de-CH" smtClean="0"/>
              <a:t>21.02.2023</a:t>
            </a:fld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 dirty="0"/>
              <a:t>Informatik Biber 2022</a:t>
            </a:r>
          </a:p>
        </p:txBody>
      </p:sp>
    </p:spTree>
    <p:extLst>
      <p:ext uri="{BB962C8B-B14F-4D97-AF65-F5344CB8AC3E}">
        <p14:creationId xmlns:p14="http://schemas.microsoft.com/office/powerpoint/2010/main" val="346313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620688"/>
            <a:ext cx="10515600" cy="12961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CB2-FA63-49D7-B342-2B21CDECE153}" type="datetime1">
              <a:rPr lang="de-CH" smtClean="0"/>
              <a:t>21.02.2023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 dirty="0"/>
              <a:t>Informatik Biber 2022</a:t>
            </a:r>
          </a:p>
        </p:txBody>
      </p:sp>
    </p:spTree>
    <p:extLst>
      <p:ext uri="{BB962C8B-B14F-4D97-AF65-F5344CB8AC3E}">
        <p14:creationId xmlns:p14="http://schemas.microsoft.com/office/powerpoint/2010/main" val="135495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D75-1850-485E-A6E9-2B395BC40685}" type="datetime1">
              <a:rPr lang="de-CH" smtClean="0"/>
              <a:t>21.02.2023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 dirty="0"/>
              <a:t>Informatik Biber 2022</a:t>
            </a:r>
          </a:p>
        </p:txBody>
      </p:sp>
    </p:spTree>
    <p:extLst>
      <p:ext uri="{BB962C8B-B14F-4D97-AF65-F5344CB8AC3E}">
        <p14:creationId xmlns:p14="http://schemas.microsoft.com/office/powerpoint/2010/main" val="289739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620690"/>
            <a:ext cx="10515600" cy="1253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1" y="18859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DE08B-B519-4878-80E3-D64719BFF31D}" type="datetime1">
              <a:rPr lang="de-CH" smtClean="0"/>
              <a:t>21.02.2023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92861" y="116635"/>
            <a:ext cx="51558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de-CH" altLang="de-DE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MS Mincho"/>
                <a:cs typeface="Arial" panose="020B0604020202020204" pitchFamily="34" charset="0"/>
              </a:rPr>
              <a:t>FS Informatik</a:t>
            </a:r>
            <a:endParaRPr kumimoji="0" lang="de-CH" altLang="de-DE" sz="6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1" name="Bild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2" y="109341"/>
            <a:ext cx="1156829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4"/>
          <p:cNvCxnSpPr/>
          <p:nvPr/>
        </p:nvCxnSpPr>
        <p:spPr>
          <a:xfrm flipH="1">
            <a:off x="335360" y="620688"/>
            <a:ext cx="11713301" cy="0"/>
          </a:xfrm>
          <a:prstGeom prst="line">
            <a:avLst/>
          </a:prstGeom>
          <a:ln w="12700">
            <a:solidFill>
              <a:srgbClr val="868889"/>
            </a:solidFill>
          </a:ln>
          <a:effectLst/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892861" y="304604"/>
            <a:ext cx="5144569" cy="240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de-CH" sz="10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MS Mincho"/>
                <a:cs typeface="Arial" panose="020B0604020202020204" pitchFamily="34" charset="0"/>
              </a:defRPr>
            </a:lvl1pPr>
          </a:lstStyle>
          <a:p>
            <a:r>
              <a:rPr lang="de-CH" dirty="0"/>
              <a:t>Informatik Biber 2022</a:t>
            </a:r>
          </a:p>
        </p:txBody>
      </p:sp>
      <p:pic>
        <p:nvPicPr>
          <p:cNvPr id="13" name="Shape 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99135" y="188641"/>
            <a:ext cx="1593724" cy="209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7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Lösungen und Bezug zur Informatik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Informatik-Biber </a:t>
            </a:r>
            <a:br>
              <a:rPr lang="de-CH" dirty="0"/>
            </a:br>
            <a:r>
              <a:rPr lang="de-CH" dirty="0"/>
              <a:t>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2" y="4555718"/>
            <a:ext cx="4524375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2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327438" y="1521833"/>
            <a:ext cx="31476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ym typeface="Wingdings" panose="05000000000000000000" pitchFamily="2" charset="2"/>
              </a:rPr>
              <a:t>Favorit!</a:t>
            </a:r>
          </a:p>
          <a:p>
            <a:pPr algn="ctr"/>
            <a:r>
              <a:rPr lang="de-CH" dirty="0">
                <a:sym typeface="Wingdings" panose="05000000000000000000" pitchFamily="2" charset="2"/>
              </a:rPr>
              <a:t>Jeder gibt dem </a:t>
            </a:r>
          </a:p>
          <a:p>
            <a:pPr algn="ctr"/>
            <a:r>
              <a:rPr lang="de-CH" dirty="0">
                <a:sym typeface="Wingdings" panose="05000000000000000000" pitchFamily="2" charset="2"/>
              </a:rPr>
              <a:t>Film seine beste</a:t>
            </a:r>
          </a:p>
          <a:p>
            <a:pPr algn="ctr"/>
            <a:r>
              <a:rPr lang="de-CH" dirty="0">
                <a:sym typeface="Wingdings" panose="05000000000000000000" pitchFamily="2" charset="2"/>
              </a:rPr>
              <a:t>Wertung</a:t>
            </a:r>
          </a:p>
          <a:p>
            <a:pPr algn="ctr"/>
            <a:endParaRPr lang="de-CH" dirty="0"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CH" b="1" dirty="0">
                <a:sym typeface="Wingdings" panose="05000000000000000000" pitchFamily="2" charset="2"/>
              </a:rPr>
              <a:t>Ändere so wenig</a:t>
            </a:r>
          </a:p>
          <a:p>
            <a:pPr algn="ctr"/>
            <a:r>
              <a:rPr lang="de-CH" b="1" dirty="0">
                <a:sym typeface="Wingdings" panose="05000000000000000000" pitchFamily="2" charset="2"/>
              </a:rPr>
              <a:t>Wertungen wie möglich,</a:t>
            </a:r>
          </a:p>
          <a:p>
            <a:pPr algn="ctr"/>
            <a:r>
              <a:rPr lang="de-CH" b="1" dirty="0">
                <a:sym typeface="Wingdings" panose="05000000000000000000" pitchFamily="2" charset="2"/>
              </a:rPr>
              <a:t>so dass es einen Favoriten gibt.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9: Filmabend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5319188" y="2430740"/>
            <a:ext cx="528107" cy="49051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38199" y="4138017"/>
            <a:ext cx="74252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Algorithmen: 	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</a:t>
            </a:r>
            <a:r>
              <a:rPr lang="de-CH" dirty="0"/>
              <a:t>Folgen einfacher Anweisungen und Befehle Ausführung Schritt für Schritt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Laufzeiteffizienz: 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Zeitdauer der Durchführung eines Algorithmus</a:t>
            </a:r>
            <a:endParaRPr lang="de-CH" dirty="0"/>
          </a:p>
        </p:txBody>
      </p:sp>
      <p:sp>
        <p:nvSpPr>
          <p:cNvPr id="12" name="Pfeil nach rechts 7">
            <a:extLst>
              <a:ext uri="{FF2B5EF4-FFF2-40B4-BE49-F238E27FC236}">
                <a16:creationId xmlns:a16="http://schemas.microsoft.com/office/drawing/2014/main" id="{5A26AB0F-9611-4BC1-8D57-F4037492C828}"/>
              </a:ext>
            </a:extLst>
          </p:cNvPr>
          <p:cNvSpPr/>
          <p:nvPr/>
        </p:nvSpPr>
        <p:spPr>
          <a:xfrm>
            <a:off x="8127607" y="2430740"/>
            <a:ext cx="528107" cy="49051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FA25FF-8A3D-C58A-60F6-5B7E142B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7893"/>
            <a:ext cx="4394200" cy="26962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3A14DC1-DDCA-2CC7-AD6D-3545E683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456" y="1210782"/>
            <a:ext cx="3267075" cy="261937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5F89DF61-7E73-2D03-7E41-026BC98284B4}"/>
              </a:ext>
            </a:extLst>
          </p:cNvPr>
          <p:cNvSpPr/>
          <p:nvPr/>
        </p:nvSpPr>
        <p:spPr>
          <a:xfrm>
            <a:off x="8815455" y="3157519"/>
            <a:ext cx="3242696" cy="305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D6142C-18EB-C5E0-0A89-803CB1042A75}"/>
              </a:ext>
            </a:extLst>
          </p:cNvPr>
          <p:cNvSpPr txBox="1"/>
          <p:nvPr/>
        </p:nvSpPr>
        <p:spPr>
          <a:xfrm>
            <a:off x="8442288" y="6274197"/>
            <a:ext cx="243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Schleifen-Beispiel</a:t>
            </a:r>
          </a:p>
        </p:txBody>
      </p:sp>
      <p:pic>
        <p:nvPicPr>
          <p:cNvPr id="5" name="Picture 2" descr="Bildergebnis für informatik schleifen">
            <a:extLst>
              <a:ext uri="{FF2B5EF4-FFF2-40B4-BE49-F238E27FC236}">
                <a16:creationId xmlns:a16="http://schemas.microsoft.com/office/drawing/2014/main" id="{ACEC7531-D7B3-6F97-6414-102E71A3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2" y="3877449"/>
            <a:ext cx="1294140" cy="239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  <p:bldP spid="13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10: Tic-</a:t>
            </a:r>
            <a:r>
              <a:rPr lang="de-CH" dirty="0" err="1"/>
              <a:t>Tac</a:t>
            </a:r>
            <a:r>
              <a:rPr lang="de-CH" dirty="0"/>
              <a:t>-Toe Endstand</a:t>
            </a:r>
          </a:p>
        </p:txBody>
      </p:sp>
      <p:sp>
        <p:nvSpPr>
          <p:cNvPr id="21" name="Textfeld 21"/>
          <p:cNvSpPr txBox="1"/>
          <p:nvPr/>
        </p:nvSpPr>
        <p:spPr>
          <a:xfrm>
            <a:off x="838200" y="4143467"/>
            <a:ext cx="64431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dirty="0"/>
              <a:t>Regeln sind sehr wichtig in der </a:t>
            </a:r>
            <a:r>
              <a:rPr lang="de-CH" b="1" dirty="0">
                <a:solidFill>
                  <a:srgbClr val="00B050"/>
                </a:solidFill>
              </a:rPr>
              <a:t>Computertechnik</a:t>
            </a:r>
            <a:r>
              <a:rPr lang="de-CH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dirty="0"/>
              <a:t>Ein</a:t>
            </a: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Interpreter </a:t>
            </a:r>
            <a:r>
              <a:rPr lang="de-CH" dirty="0">
                <a:sym typeface="Wingdings" panose="05000000000000000000" pitchFamily="2" charset="2"/>
              </a:rPr>
              <a:t>überprüft beim Ausführen eines </a:t>
            </a:r>
          </a:p>
          <a:p>
            <a:r>
              <a:rPr lang="de-CH" dirty="0">
                <a:sym typeface="Wingdings" panose="05000000000000000000" pitchFamily="2" charset="2"/>
              </a:rPr>
              <a:t>       Programms, ob der eingegebene Text den </a:t>
            </a:r>
          </a:p>
          <a:p>
            <a:r>
              <a:rPr lang="de-CH" b="1" dirty="0">
                <a:sym typeface="Wingdings" panose="05000000000000000000" pitchFamily="2" charset="2"/>
              </a:rPr>
              <a:t>       Syntaxregeln</a:t>
            </a:r>
            <a:r>
              <a:rPr lang="de-CH" dirty="0">
                <a:sym typeface="Wingdings" panose="05000000000000000000" pitchFamily="2" charset="2"/>
              </a:rPr>
              <a:t> entspricht.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6709295" y="6262042"/>
            <a:ext cx="468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b="1" dirty="0"/>
              <a:t>Interpreter in der Computertechnik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65685AB-1B1B-4AF7-BA05-7926D694405A}"/>
              </a:ext>
            </a:extLst>
          </p:cNvPr>
          <p:cNvSpPr txBox="1"/>
          <p:nvPr/>
        </p:nvSpPr>
        <p:spPr>
          <a:xfrm>
            <a:off x="838199" y="2803633"/>
            <a:ext cx="310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Welcher Endstand ist möglich?</a:t>
            </a:r>
            <a:endParaRPr lang="de-CH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7DDE06-96D0-7E49-9632-FEEE9CD5A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74185"/>
            <a:ext cx="6064989" cy="115208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0A47C7B-18FA-E091-F626-29734354D348}"/>
              </a:ext>
            </a:extLst>
          </p:cNvPr>
          <p:cNvSpPr/>
          <p:nvPr/>
        </p:nvSpPr>
        <p:spPr>
          <a:xfrm>
            <a:off x="3870693" y="1637013"/>
            <a:ext cx="1514107" cy="107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Difference between Compiler and Interpreter - Computer Notes">
            <a:extLst>
              <a:ext uri="{FF2B5EF4-FFF2-40B4-BE49-F238E27FC236}">
                <a16:creationId xmlns:a16="http://schemas.microsoft.com/office/drawing/2014/main" id="{BBC262F7-BFE9-84DD-5D8C-1868351A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33" y="3682898"/>
            <a:ext cx="6282267" cy="260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11: Wertvolle Steine</a:t>
            </a:r>
          </a:p>
        </p:txBody>
      </p:sp>
      <p:sp>
        <p:nvSpPr>
          <p:cNvPr id="24" name="Textfeld 21"/>
          <p:cNvSpPr txBox="1"/>
          <p:nvPr/>
        </p:nvSpPr>
        <p:spPr>
          <a:xfrm>
            <a:off x="838200" y="4143467"/>
            <a:ext cx="574792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Algorithmen: 	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</a:t>
            </a:r>
            <a:r>
              <a:rPr lang="de-CH" dirty="0"/>
              <a:t>Folgen einfacher Anweisungen und Befehle Ausführung </a:t>
            </a:r>
          </a:p>
          <a:p>
            <a:r>
              <a:rPr lang="de-CH" dirty="0"/>
              <a:t>      Schritt für Schritt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Der Algorithmus versagt für Sammlungsgrössen mit</a:t>
            </a:r>
          </a:p>
          <a:p>
            <a:r>
              <a:rPr lang="de-CH" dirty="0"/>
              <a:t>      mehr als 10 Steinen.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5" name="Textfeld 22"/>
          <p:cNvSpPr txBox="1"/>
          <p:nvPr/>
        </p:nvSpPr>
        <p:spPr>
          <a:xfrm>
            <a:off x="7256588" y="6290182"/>
            <a:ext cx="393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b="1" dirty="0"/>
              <a:t>Komplexität von Algorithmen</a:t>
            </a:r>
          </a:p>
        </p:txBody>
      </p:sp>
      <p:sp>
        <p:nvSpPr>
          <p:cNvPr id="11" name="Pfeil nach rechts 7">
            <a:extLst>
              <a:ext uri="{FF2B5EF4-FFF2-40B4-BE49-F238E27FC236}">
                <a16:creationId xmlns:a16="http://schemas.microsoft.com/office/drawing/2014/main" id="{2F36BB5A-E495-468B-99D5-F9D0550DCB5D}"/>
              </a:ext>
            </a:extLst>
          </p:cNvPr>
          <p:cNvSpPr/>
          <p:nvPr/>
        </p:nvSpPr>
        <p:spPr>
          <a:xfrm>
            <a:off x="6096000" y="2487145"/>
            <a:ext cx="615987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2C592C-838E-9807-EB73-30889310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26974"/>
            <a:ext cx="2800350" cy="13144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C44BB9-80D7-220D-0E8C-43BF9CCC5783}"/>
              </a:ext>
            </a:extLst>
          </p:cNvPr>
          <p:cNvSpPr txBox="1"/>
          <p:nvPr/>
        </p:nvSpPr>
        <p:spPr>
          <a:xfrm>
            <a:off x="838199" y="2767437"/>
            <a:ext cx="568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Unterschiedlich wertvolle Steine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Dreimal:</a:t>
            </a:r>
            <a:r>
              <a:rPr lang="de-CH" dirty="0"/>
              <a:t> 4 Steine wählen &amp; Frage: der Wertvollste?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Danach ist bekannt, welcher Stein der wertvollste ist!</a:t>
            </a:r>
          </a:p>
          <a:p>
            <a:r>
              <a:rPr lang="de-CH" b="1" dirty="0">
                <a:sym typeface="Wingdings" panose="05000000000000000000" pitchFamily="2" charset="2"/>
              </a:rPr>
              <a:t> Wie viele Steine gibt es im Beutel?</a:t>
            </a:r>
            <a:endParaRPr lang="de-CH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63A33B5-3006-0DEE-64C3-B0BE99BC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34" y="1812468"/>
            <a:ext cx="1675871" cy="172468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FACFE8F-1704-41C4-A0E5-144F7B000D21}"/>
              </a:ext>
            </a:extLst>
          </p:cNvPr>
          <p:cNvSpPr/>
          <p:nvPr/>
        </p:nvSpPr>
        <p:spPr>
          <a:xfrm>
            <a:off x="7585734" y="2297004"/>
            <a:ext cx="1818610" cy="344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 descr="Worst-Case-Laufzeiten von Sortierverfahren - Theoretische Informatik">
            <a:extLst>
              <a:ext uri="{FF2B5EF4-FFF2-40B4-BE49-F238E27FC236}">
                <a16:creationId xmlns:a16="http://schemas.microsoft.com/office/drawing/2014/main" id="{CBDBAF62-C74F-0DAA-7E4F-9D4FD9E0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28" y="3641998"/>
            <a:ext cx="4767680" cy="274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12: Muscheln und Steine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14178" y="3486820"/>
            <a:ext cx="653044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dirty="0"/>
              <a:t>Abwechselnd Muschel &amp; Stein in Mulde setzen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dirty="0"/>
              <a:t>Zwei gleiche Figuren in verbundenen Mulden </a:t>
            </a:r>
            <a:r>
              <a:rPr lang="de-CH" dirty="0">
                <a:sym typeface="Wingdings" panose="05000000000000000000" pitchFamily="2" charset="2"/>
              </a:rPr>
              <a:t> Verloren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838200" y="4140692"/>
            <a:ext cx="589808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Spieltheorie: </a:t>
            </a:r>
            <a:r>
              <a:rPr lang="de-CH" dirty="0"/>
              <a:t>Es werden Ausgänge von Spielen betrachtet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Spielbaum:</a:t>
            </a:r>
            <a:r>
              <a:rPr lang="de-CH" dirty="0"/>
              <a:t> Stellt die möglichen Züge systematisch dar</a:t>
            </a:r>
            <a:endParaRPr lang="de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dirty="0"/>
              <a:t>Algorithmen zur Auswertung von Spielbäumen</a:t>
            </a:r>
            <a:br>
              <a:rPr lang="de-CH" b="1" dirty="0"/>
            </a:br>
            <a:r>
              <a:rPr lang="de-CH" b="1" dirty="0"/>
              <a:t> </a:t>
            </a:r>
            <a:r>
              <a:rPr lang="de-CH" b="1" dirty="0">
                <a:sym typeface="Wingdings" panose="05000000000000000000" pitchFamily="2" charset="2"/>
              </a:rPr>
              <a:t> Spiel-Computer</a:t>
            </a:r>
            <a:endParaRPr lang="de-CH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8655142" y="626204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Spielbaum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5B3A760-085A-4A67-9BD7-3E9129C10409}"/>
              </a:ext>
            </a:extLst>
          </p:cNvPr>
          <p:cNvSpPr txBox="1"/>
          <p:nvPr/>
        </p:nvSpPr>
        <p:spPr>
          <a:xfrm>
            <a:off x="7212609" y="1217198"/>
            <a:ext cx="295734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CH" dirty="0"/>
              <a:t>Muschel ist am Zug!</a:t>
            </a:r>
          </a:p>
          <a:p>
            <a:pPr algn="ctr">
              <a:spcAft>
                <a:spcPts val="300"/>
              </a:spcAft>
            </a:pPr>
            <a:r>
              <a:rPr lang="de-CH" b="1" dirty="0"/>
              <a:t>Wo setzen, um zu gewinnen?</a:t>
            </a:r>
          </a:p>
        </p:txBody>
      </p:sp>
      <p:sp>
        <p:nvSpPr>
          <p:cNvPr id="14" name="Pfeil nach rechts 7">
            <a:extLst>
              <a:ext uri="{FF2B5EF4-FFF2-40B4-BE49-F238E27FC236}">
                <a16:creationId xmlns:a16="http://schemas.microsoft.com/office/drawing/2014/main" id="{ED4C03B9-C44A-4569-B5B6-BF30EC0EF2FF}"/>
              </a:ext>
            </a:extLst>
          </p:cNvPr>
          <p:cNvSpPr/>
          <p:nvPr/>
        </p:nvSpPr>
        <p:spPr>
          <a:xfrm>
            <a:off x="5214483" y="2309943"/>
            <a:ext cx="1118583" cy="39938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C8B31A-2CBE-F61A-BDD5-2851436A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56" y="1320066"/>
            <a:ext cx="4248150" cy="2209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96696E-79F8-1F10-566C-C1E814FE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971" y="1886535"/>
            <a:ext cx="4238625" cy="2209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C7C85A3-0D28-061B-2495-89EC7B8F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289" y="4361362"/>
            <a:ext cx="53721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2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13: Maria auf Schatzsuche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6443392" y="2314344"/>
            <a:ext cx="725067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38200" y="4129724"/>
            <a:ext cx="543732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Ausschlussverfahren: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/>
              <a:t>In jedem Schritt unmögliche Lösungen ausschliessen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Brute-Force:</a:t>
            </a:r>
            <a:r>
              <a:rPr lang="de-CH" dirty="0"/>
              <a:t> </a:t>
            </a:r>
          </a:p>
          <a:p>
            <a:r>
              <a:rPr lang="de-CH" dirty="0"/>
              <a:t>       Alle Möglichkeiten ausprobieren</a:t>
            </a:r>
            <a:br>
              <a:rPr lang="de-CH" dirty="0"/>
            </a:br>
            <a:endParaRPr lang="de-CH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B9B6178-B537-4414-9874-63F9BE2A0BF9}"/>
              </a:ext>
            </a:extLst>
          </p:cNvPr>
          <p:cNvSpPr txBox="1"/>
          <p:nvPr/>
        </p:nvSpPr>
        <p:spPr>
          <a:xfrm>
            <a:off x="7649967" y="6262042"/>
            <a:ext cx="403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Backtracking - Damenproblem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E6E533-6CE2-D409-363A-C97E52F8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79" y="1232043"/>
            <a:ext cx="5343525" cy="2619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15DCD8-3440-4CAB-AF64-8A70D2D9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040" y="1203467"/>
            <a:ext cx="4752975" cy="267652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71AB82A-3E48-BBD1-DD6E-BFA61238F75C}"/>
              </a:ext>
            </a:extLst>
          </p:cNvPr>
          <p:cNvSpPr/>
          <p:nvPr/>
        </p:nvSpPr>
        <p:spPr>
          <a:xfrm>
            <a:off x="9669527" y="1254265"/>
            <a:ext cx="2376488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074" name="Picture 2" descr="Backtracking – Wikipedia">
            <a:extLst>
              <a:ext uri="{FF2B5EF4-FFF2-40B4-BE49-F238E27FC236}">
                <a16:creationId xmlns:a16="http://schemas.microsoft.com/office/drawing/2014/main" id="{EA0E939A-F1EE-28C6-401D-BD7D3ED3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76" y="4189584"/>
            <a:ext cx="20955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14: </a:t>
            </a:r>
            <a:r>
              <a:rPr lang="de-CH" dirty="0" err="1"/>
              <a:t>Pralines</a:t>
            </a:r>
            <a:r>
              <a:rPr lang="de-CH" dirty="0"/>
              <a:t> einpacken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4666935" y="2215068"/>
            <a:ext cx="806250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38200" y="4129724"/>
            <a:ext cx="48874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Optimierungsproblem: </a:t>
            </a:r>
            <a:r>
              <a:rPr lang="de-CH" b="1" dirty="0" err="1"/>
              <a:t>Rectangle</a:t>
            </a:r>
            <a:r>
              <a:rPr lang="de-CH" b="1" dirty="0"/>
              <a:t> </a:t>
            </a:r>
            <a:r>
              <a:rPr lang="de-CH" b="1" dirty="0" err="1"/>
              <a:t>Packing</a:t>
            </a:r>
            <a:endParaRPr lang="de-CH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de-CH" dirty="0"/>
              <a:t> Ein NP-vollständiges Problem</a:t>
            </a:r>
          </a:p>
          <a:p>
            <a:pPr>
              <a:tabLst>
                <a:tab pos="1346200" algn="l"/>
              </a:tabLst>
            </a:pPr>
            <a:r>
              <a:rPr lang="de-CH" dirty="0"/>
              <a:t>       </a:t>
            </a:r>
            <a:r>
              <a:rPr lang="de-CH" dirty="0">
                <a:sym typeface="Wingdings" panose="05000000000000000000" pitchFamily="2" charset="2"/>
              </a:rPr>
              <a:t> sehr wahrscheinlich keine effiziente Lösung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de-CH" b="1" dirty="0">
                <a:sym typeface="Wingdings" panose="05000000000000000000" pitchFamily="2" charset="2"/>
              </a:rPr>
              <a:t> Anwendung: </a:t>
            </a:r>
            <a:r>
              <a:rPr lang="de-CH" dirty="0">
                <a:sym typeface="Wingdings" panose="05000000000000000000" pitchFamily="2" charset="2"/>
              </a:rPr>
              <a:t>Logistikunternehmen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8469113" y="6249696"/>
            <a:ext cx="247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Rectangle</a:t>
            </a:r>
            <a:r>
              <a:rPr lang="de-CH" sz="2400" b="1" dirty="0"/>
              <a:t> </a:t>
            </a:r>
            <a:r>
              <a:rPr lang="de-CH" sz="2400" b="1" dirty="0" err="1"/>
              <a:t>Packing</a:t>
            </a:r>
            <a:endParaRPr lang="de-CH" sz="2400" b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ABB4E6C-BE3A-4104-B7FD-6B0B73192F68}"/>
              </a:ext>
            </a:extLst>
          </p:cNvPr>
          <p:cNvSpPr txBox="1"/>
          <p:nvPr/>
        </p:nvSpPr>
        <p:spPr>
          <a:xfrm>
            <a:off x="838200" y="3150569"/>
            <a:ext cx="458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Pralinen-Schachteln in einer Kiste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Anders anordnen  kleinere Kiste möglich</a:t>
            </a:r>
          </a:p>
          <a:p>
            <a:r>
              <a:rPr lang="de-CH" b="1" dirty="0">
                <a:sym typeface="Wingdings" panose="05000000000000000000" pitchFamily="2" charset="2"/>
              </a:rPr>
              <a:t> Wie müssen die Schachteln gelegt werden?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8EFDC6-84D9-B8FB-6748-0238F098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8128"/>
            <a:ext cx="2836333" cy="16586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8BB5A16-B9C8-4713-39A3-B30379810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04" y="1499062"/>
            <a:ext cx="5645458" cy="1651507"/>
          </a:xfrm>
          <a:prstGeom prst="rect">
            <a:avLst/>
          </a:prstGeom>
        </p:spPr>
      </p:pic>
      <p:pic>
        <p:nvPicPr>
          <p:cNvPr id="4098" name="Picture 2" descr="Exploring rectangle packing algorithms">
            <a:extLst>
              <a:ext uri="{FF2B5EF4-FFF2-40B4-BE49-F238E27FC236}">
                <a16:creationId xmlns:a16="http://schemas.microsoft.com/office/drawing/2014/main" id="{B4B2DAD2-4786-FD51-5E64-0754E8DC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75" y="3429000"/>
            <a:ext cx="2673132" cy="282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9A3DC228-3D10-4651-8F2F-013890D90B81}"/>
              </a:ext>
            </a:extLst>
          </p:cNvPr>
          <p:cNvSpPr txBox="1"/>
          <p:nvPr/>
        </p:nvSpPr>
        <p:spPr>
          <a:xfrm>
            <a:off x="6674141" y="1350171"/>
            <a:ext cx="5289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Von einem Feld zu einem benachbarten: 1 Sekunde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Von einem Stockwerk zum anderen: 5 Sekunden</a:t>
            </a:r>
          </a:p>
          <a:p>
            <a:r>
              <a:rPr lang="de-CH" b="1" dirty="0">
                <a:sym typeface="Wingdings" panose="05000000000000000000" pitchFamily="2" charset="2"/>
              </a:rPr>
              <a:t> Wie lange dauert es von A nach B?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15: Zauberschule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5549776" y="2273501"/>
            <a:ext cx="806250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C808A2-DCB8-B833-B606-5DCF869E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5" y="1349078"/>
            <a:ext cx="4543425" cy="22574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F11A1F-168B-D13D-09D7-94BBA54D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56" y="2365766"/>
            <a:ext cx="1636826" cy="176395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41E1241-4554-1F4C-8614-C78BBBDCEC28}"/>
              </a:ext>
            </a:extLst>
          </p:cNvPr>
          <p:cNvSpPr/>
          <p:nvPr/>
        </p:nvSpPr>
        <p:spPr>
          <a:xfrm>
            <a:off x="6616756" y="3308454"/>
            <a:ext cx="1560464" cy="298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D6FACA2-4716-59F0-41D7-5694E2ACA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951" y="2293903"/>
            <a:ext cx="3909483" cy="198759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933BA8A-59F9-829E-CEEC-093E22A51F92}"/>
              </a:ext>
            </a:extLst>
          </p:cNvPr>
          <p:cNvSpPr txBox="1"/>
          <p:nvPr/>
        </p:nvSpPr>
        <p:spPr>
          <a:xfrm>
            <a:off x="838200" y="4129724"/>
            <a:ext cx="72559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Routenplanung: 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/>
              <a:t>Welches ist die schnellste Route von A nach 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Graphentheorie:</a:t>
            </a:r>
            <a:r>
              <a:rPr lang="de-CH" dirty="0">
                <a:sym typeface="Wingdings" panose="05000000000000000000" pitchFamily="2" charset="2"/>
              </a:rPr>
              <a:t>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Abstraktion der Realität als Graph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b="1" dirty="0">
                <a:sym typeface="Wingdings" panose="05000000000000000000" pitchFamily="2" charset="2"/>
              </a:rPr>
              <a:t>  Dijkstra			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1B5D3EA-F081-4D7D-6749-A4D2BAAB564E}"/>
              </a:ext>
            </a:extLst>
          </p:cNvPr>
          <p:cNvSpPr txBox="1"/>
          <p:nvPr/>
        </p:nvSpPr>
        <p:spPr>
          <a:xfrm>
            <a:off x="7426179" y="6304501"/>
            <a:ext cx="374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Navigation: Graphentheorie</a:t>
            </a:r>
          </a:p>
        </p:txBody>
      </p:sp>
      <p:pic>
        <p:nvPicPr>
          <p:cNvPr id="18" name="Picture 2" descr="Bildergebnis für graphentheorie navigation routen">
            <a:extLst>
              <a:ext uri="{FF2B5EF4-FFF2-40B4-BE49-F238E27FC236}">
                <a16:creationId xmlns:a16="http://schemas.microsoft.com/office/drawing/2014/main" id="{BC3FCFA4-4A17-A8F3-5CFC-8F62292B5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45" y="4368357"/>
            <a:ext cx="4792321" cy="19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16: Virus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38200" y="4129938"/>
            <a:ext cx="695690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Schadsoftware: </a:t>
            </a:r>
            <a:r>
              <a:rPr lang="de-CH" dirty="0"/>
              <a:t>Eine Bedrohung mit unterschiedlichen Motivationen</a:t>
            </a:r>
          </a:p>
          <a:p>
            <a:r>
              <a:rPr lang="de-CH" dirty="0"/>
              <a:t> 		 (Datenraub, </a:t>
            </a:r>
            <a:r>
              <a:rPr lang="de-CH" dirty="0" err="1"/>
              <a:t>DoS</a:t>
            </a:r>
            <a:r>
              <a:rPr lang="de-CH" dirty="0"/>
              <a:t>, Ransomware…)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Cyberkrieg:</a:t>
            </a:r>
            <a:r>
              <a:rPr lang="de-CH" dirty="0">
                <a:solidFill>
                  <a:srgbClr val="00B050"/>
                </a:solidFill>
              </a:rPr>
              <a:t>         </a:t>
            </a:r>
            <a:r>
              <a:rPr lang="de-CH" dirty="0"/>
              <a:t>Spionage, Sabotage, Beschädigung von Computern</a:t>
            </a:r>
            <a:br>
              <a:rPr lang="de-CH" b="1" dirty="0">
                <a:solidFill>
                  <a:srgbClr val="00B050"/>
                </a:solidFill>
              </a:rPr>
            </a:br>
            <a:endParaRPr lang="de-CH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8594511" y="6351418"/>
            <a:ext cx="265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Arten von Malware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080934" y="1377298"/>
            <a:ext cx="6576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Jeden Morgen werden alle benachbarten Knoten infiziert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Ein Knoten mit beiden Viren schaltet sich 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Nach einigen Tagen sind alle Knoten infiziert bzw. ausgeschaltet</a:t>
            </a:r>
          </a:p>
          <a:p>
            <a:r>
              <a:rPr lang="de-CH" b="1" dirty="0">
                <a:sym typeface="Wingdings" panose="05000000000000000000" pitchFamily="2" charset="2"/>
              </a:rPr>
              <a:t> Wie sieht die Situation dann aus?</a:t>
            </a:r>
            <a:endParaRPr lang="de-DE" b="1" dirty="0"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AD6ACA-9CEB-51C1-308E-98D43EB4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0" y="1377298"/>
            <a:ext cx="3090974" cy="16924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A340CE-AFAF-49B9-27DD-64D59F5B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67" y="2612420"/>
            <a:ext cx="2819400" cy="15335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5413C16-E6C2-D50F-969F-7FCCFC63C04B}"/>
              </a:ext>
            </a:extLst>
          </p:cNvPr>
          <p:cNvSpPr txBox="1"/>
          <p:nvPr/>
        </p:nvSpPr>
        <p:spPr>
          <a:xfrm>
            <a:off x="7271467" y="2823727"/>
            <a:ext cx="187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Nach 5 Tagen</a:t>
            </a:r>
          </a:p>
        </p:txBody>
      </p:sp>
      <p:pic>
        <p:nvPicPr>
          <p:cNvPr id="5122" name="Picture 2" descr="Was ist Malware und wie funktioniert sie? | Malware-Definition | Avast">
            <a:extLst>
              <a:ext uri="{FF2B5EF4-FFF2-40B4-BE49-F238E27FC236}">
                <a16:creationId xmlns:a16="http://schemas.microsoft.com/office/drawing/2014/main" id="{628718E2-32B2-5AC0-9555-2B864C40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34" y="3235685"/>
            <a:ext cx="4371402" cy="311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17: Boden bemalen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38200" y="4138017"/>
            <a:ext cx="658840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Teilungen einer Ebene: </a:t>
            </a:r>
            <a:r>
              <a:rPr lang="de-CH" b="1" dirty="0"/>
              <a:t>Simulationen &amp; Computergrafik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 err="1">
                <a:solidFill>
                  <a:srgbClr val="00B050"/>
                </a:solidFill>
              </a:rPr>
              <a:t>Voronoi</a:t>
            </a:r>
            <a:r>
              <a:rPr lang="de-CH" b="1" dirty="0">
                <a:solidFill>
                  <a:srgbClr val="00B050"/>
                </a:solidFill>
              </a:rPr>
              <a:t>-Diagramme:     </a:t>
            </a:r>
            <a:r>
              <a:rPr lang="de-CH" dirty="0"/>
              <a:t>Regionen rund um ein Zentrum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Anwendung:</a:t>
            </a:r>
            <a:r>
              <a:rPr lang="de-CH" b="1" dirty="0">
                <a:solidFill>
                  <a:srgbClr val="00B050"/>
                </a:solidFill>
              </a:rPr>
              <a:t> 	</a:t>
            </a:r>
            <a:r>
              <a:rPr lang="de-CH" dirty="0"/>
              <a:t>Verfahren, um Durchschnittswerte zu berechnen</a:t>
            </a:r>
          </a:p>
          <a:p>
            <a:r>
              <a:rPr lang="de-CH" dirty="0"/>
              <a:t>		z.B. Niederschlagsmenge</a:t>
            </a:r>
          </a:p>
          <a:p>
            <a:br>
              <a:rPr lang="de-CH" dirty="0"/>
            </a:br>
            <a:endParaRPr lang="de-CH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8494224" y="6262042"/>
            <a:ext cx="261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Voronoi</a:t>
            </a:r>
            <a:r>
              <a:rPr lang="de-CH" sz="2400" b="1" dirty="0"/>
              <a:t>-Diagramm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3DBE16-FB01-44DC-AB4C-D75782940A27}"/>
              </a:ext>
            </a:extLst>
          </p:cNvPr>
          <p:cNvSpPr txBox="1"/>
          <p:nvPr/>
        </p:nvSpPr>
        <p:spPr>
          <a:xfrm>
            <a:off x="3142269" y="1265152"/>
            <a:ext cx="49621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 Symbole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Regeln für das Bemalen von Feldern: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Das nächstgelegene Symbol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Das am weitesten weg gelegene Symbol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Das Symbol, welches am zweitnächsten ist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Das häufigste Symbol der 6 am nächsten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liegenden Symbole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A59421-E871-E26F-B686-788CA2354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7130"/>
            <a:ext cx="2344364" cy="23330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7F7CDC-C61F-D911-06AE-8F46CAF9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00" y="1248219"/>
            <a:ext cx="2397238" cy="3835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6AB88C-F1E0-8C32-CE65-0443B346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7" y="806849"/>
            <a:ext cx="3362325" cy="33051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7ADB134-F378-D6CC-C712-6C2DB39BC9DF}"/>
              </a:ext>
            </a:extLst>
          </p:cNvPr>
          <p:cNvSpPr txBox="1"/>
          <p:nvPr/>
        </p:nvSpPr>
        <p:spPr>
          <a:xfrm>
            <a:off x="8673377" y="1156793"/>
            <a:ext cx="22525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AutoNum type="arabicPlain" startAt="3"/>
            </a:pPr>
            <a:r>
              <a:rPr lang="de-CH" sz="6000" b="1" dirty="0">
                <a:solidFill>
                  <a:schemeClr val="bg1"/>
                </a:solidFill>
              </a:rPr>
              <a:t>   2</a:t>
            </a:r>
          </a:p>
          <a:p>
            <a:pPr marL="1143000" indent="-1143000">
              <a:buAutoNum type="arabicPlain" startAt="3"/>
            </a:pPr>
            <a:endParaRPr lang="de-CH" sz="4800" b="1" dirty="0">
              <a:solidFill>
                <a:schemeClr val="bg1"/>
              </a:solidFill>
            </a:endParaRPr>
          </a:p>
          <a:p>
            <a:r>
              <a:rPr lang="de-CH" sz="6000" b="1" dirty="0">
                <a:solidFill>
                  <a:schemeClr val="bg1"/>
                </a:solidFill>
              </a:rPr>
              <a:t>1       4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9BE0893-00A1-997E-5513-6BA49BBC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77" y="4194611"/>
            <a:ext cx="2140939" cy="21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sz="5400" dirty="0"/>
              <a:t>Fragen?</a:t>
            </a:r>
          </a:p>
        </p:txBody>
      </p:sp>
      <p:pic>
        <p:nvPicPr>
          <p:cNvPr id="25603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916113"/>
            <a:ext cx="3765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7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1: Achtung Fliegenpilz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8935385" y="2576668"/>
            <a:ext cx="362620" cy="35127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838200" y="1526969"/>
            <a:ext cx="632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Die Zahl gibt an, wie viele Fliegenpilze auf Nachbarfeldern sind</a:t>
            </a:r>
          </a:p>
          <a:p>
            <a:r>
              <a:rPr lang="de-DE" b="1" dirty="0">
                <a:sym typeface="Wingdings" panose="05000000000000000000" pitchFamily="2" charset="2"/>
              </a:rPr>
              <a:t> Auf welchen Feldern sind bestimmt keine Fliegenpilze?</a:t>
            </a:r>
            <a:endParaRPr lang="de-CH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97D07F-CB3D-6BB3-AF44-4716B371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70" y="1850134"/>
            <a:ext cx="2351119" cy="18043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7E8369E-0F21-B58C-88C4-6611CFE8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85" y="1850134"/>
            <a:ext cx="2351119" cy="174437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8441880-46C6-5998-6ABB-59BB6C1B140D}"/>
              </a:ext>
            </a:extLst>
          </p:cNvPr>
          <p:cNvSpPr txBox="1"/>
          <p:nvPr/>
        </p:nvSpPr>
        <p:spPr>
          <a:xfrm>
            <a:off x="838200" y="4138017"/>
            <a:ext cx="6383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Algorithmen: 	</a:t>
            </a:r>
            <a:r>
              <a:rPr lang="de-CH" dirty="0"/>
              <a:t>Folgen einfacher Anweisungen und Befehle</a:t>
            </a:r>
            <a:br>
              <a:rPr lang="de-CH" dirty="0"/>
            </a:br>
            <a:r>
              <a:rPr lang="de-CH" dirty="0"/>
              <a:t>		Ausführung  Schritt für Schritt</a:t>
            </a:r>
            <a:endParaRPr lang="de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>
                <a:solidFill>
                  <a:srgbClr val="00B050"/>
                </a:solidFill>
              </a:rPr>
              <a:t>Schleifen</a:t>
            </a:r>
            <a:r>
              <a:rPr lang="de-CH" dirty="0"/>
              <a:t>:   	Wiederholung einer Gruppe von Anweisungen</a:t>
            </a:r>
            <a:endParaRPr lang="de-CH" b="1" dirty="0">
              <a:sym typeface="Wingdings" panose="05000000000000000000" pitchFamily="2" charset="2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107F1B-316B-0AC9-6449-682610ACB304}"/>
              </a:ext>
            </a:extLst>
          </p:cNvPr>
          <p:cNvSpPr txBox="1"/>
          <p:nvPr/>
        </p:nvSpPr>
        <p:spPr>
          <a:xfrm>
            <a:off x="8442288" y="6274197"/>
            <a:ext cx="243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Schleifen-Beispiel</a:t>
            </a:r>
          </a:p>
        </p:txBody>
      </p:sp>
      <p:pic>
        <p:nvPicPr>
          <p:cNvPr id="14" name="Picture 2" descr="Bildergebnis für informatik schleifen">
            <a:extLst>
              <a:ext uri="{FF2B5EF4-FFF2-40B4-BE49-F238E27FC236}">
                <a16:creationId xmlns:a16="http://schemas.microsoft.com/office/drawing/2014/main" id="{9542907C-5B7A-8049-7362-ED8C7243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2" y="3877449"/>
            <a:ext cx="1294140" cy="23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2: Schrauben und Muttern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38199" y="4133690"/>
            <a:ext cx="7119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DE" b="1" dirty="0">
                <a:solidFill>
                  <a:srgbClr val="00B050"/>
                </a:solidFill>
              </a:rPr>
              <a:t>Endliche Automaten:</a:t>
            </a:r>
            <a:r>
              <a:rPr lang="de-DE" dirty="0"/>
              <a:t> Strikte Regeln für das Erzeugen von Sprachen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Entscheidend bei der Entwicklung von </a:t>
            </a:r>
            <a:r>
              <a:rPr lang="de-DE" b="1" dirty="0"/>
              <a:t>Programmiersprachen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b="1" dirty="0"/>
              <a:t>Anwendung</a:t>
            </a:r>
            <a:r>
              <a:rPr lang="de-DE" dirty="0"/>
              <a:t>: 	   Mustererkennung</a:t>
            </a:r>
            <a:endParaRPr lang="de-DE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838199" y="1367522"/>
            <a:ext cx="56636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Vorgehen: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Mutter vom Fliessband  in den Eimer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Schraube vom Fliessband  Mutter aus Eimer drauf</a:t>
            </a:r>
          </a:p>
          <a:p>
            <a:r>
              <a:rPr lang="de-CH" b="1" dirty="0">
                <a:sym typeface="Wingdings" panose="05000000000000000000" pitchFamily="2" charset="2"/>
              </a:rPr>
              <a:t>Fehlerquellen: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Schraube vom Fliessband, aber keine Mutter im Eimer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Fliessband leer &amp; noch Muttern im Eimer</a:t>
            </a:r>
          </a:p>
          <a:p>
            <a:r>
              <a:rPr lang="de-DE" b="1" dirty="0">
                <a:sym typeface="Wingdings" panose="05000000000000000000" pitchFamily="2" charset="2"/>
              </a:rPr>
              <a:t> Welches </a:t>
            </a:r>
            <a:r>
              <a:rPr lang="de-DE" b="1" dirty="0" err="1">
                <a:sym typeface="Wingdings" panose="05000000000000000000" pitchFamily="2" charset="2"/>
              </a:rPr>
              <a:t>Fliessband</a:t>
            </a:r>
            <a:r>
              <a:rPr lang="de-DE" b="1" dirty="0">
                <a:sym typeface="Wingdings" panose="05000000000000000000" pitchFamily="2" charset="2"/>
              </a:rPr>
              <a:t> kann fehlerlos bearbeitet werden?</a:t>
            </a:r>
            <a:endParaRPr lang="de-CH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8531725" y="6241166"/>
            <a:ext cx="235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Touringmaschine</a:t>
            </a:r>
            <a:endParaRPr lang="de-CH" sz="24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FAB680-C69E-49EE-B321-BA28B2D8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99" y="4121193"/>
            <a:ext cx="2887418" cy="21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5CAA2F-EC76-5669-A69D-D0CF1484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660" y="1430983"/>
            <a:ext cx="2204955" cy="222757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CE13FF2-A7CF-46FD-8414-1CABC30AE124}"/>
              </a:ext>
            </a:extLst>
          </p:cNvPr>
          <p:cNvSpPr/>
          <p:nvPr/>
        </p:nvSpPr>
        <p:spPr>
          <a:xfrm>
            <a:off x="9166848" y="2539816"/>
            <a:ext cx="2188767" cy="5232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0DD4251-A43A-F9CF-51BF-26CDEA237A66}"/>
              </a:ext>
            </a:extLst>
          </p:cNvPr>
          <p:cNvSpPr/>
          <p:nvPr/>
        </p:nvSpPr>
        <p:spPr>
          <a:xfrm>
            <a:off x="9740585" y="1464204"/>
            <a:ext cx="202766" cy="523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8ED8D4E-03C8-5653-12CE-D8F0ABB31174}"/>
              </a:ext>
            </a:extLst>
          </p:cNvPr>
          <p:cNvSpPr/>
          <p:nvPr/>
        </p:nvSpPr>
        <p:spPr>
          <a:xfrm>
            <a:off x="10869095" y="1980448"/>
            <a:ext cx="202766" cy="523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1F1D141-64F6-B9DC-5BF7-A7D0713DE703}"/>
              </a:ext>
            </a:extLst>
          </p:cNvPr>
          <p:cNvSpPr/>
          <p:nvPr/>
        </p:nvSpPr>
        <p:spPr>
          <a:xfrm>
            <a:off x="10767712" y="3330017"/>
            <a:ext cx="386818" cy="285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A5C6240-D5F2-C92C-A737-BDE50685F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28" y="2014457"/>
            <a:ext cx="2395539" cy="1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3: Fiat Lux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199" y="1489499"/>
            <a:ext cx="747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          Schalter an / 	          Schalter aus</a:t>
            </a:r>
          </a:p>
          <a:p>
            <a:r>
              <a:rPr lang="de-CH" dirty="0"/>
              <a:t>           Ausgang an, wenn beide Eingänge an</a:t>
            </a:r>
          </a:p>
          <a:p>
            <a:r>
              <a:rPr lang="de-CH" dirty="0"/>
              <a:t>           Ausgang an, wenn genau 1 Eingang an</a:t>
            </a:r>
          </a:p>
          <a:p>
            <a:r>
              <a:rPr lang="de-CH" b="1" dirty="0">
                <a:sym typeface="Wingdings" panose="05000000000000000000" pitchFamily="2" charset="2"/>
              </a:rPr>
              <a:t> Leuchtreklame soll brennen!</a:t>
            </a:r>
            <a:endParaRPr lang="de-CH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8125574" y="6171671"/>
            <a:ext cx="185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Halbaddierer</a:t>
            </a:r>
            <a:endParaRPr lang="de-CH" sz="24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B40DA18-0C30-4D1E-A8AE-8A6AABB99670}"/>
              </a:ext>
            </a:extLst>
          </p:cNvPr>
          <p:cNvSpPr txBox="1"/>
          <p:nvPr/>
        </p:nvSpPr>
        <p:spPr>
          <a:xfrm>
            <a:off x="838199" y="4133690"/>
            <a:ext cx="7119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DE" b="1" dirty="0">
                <a:solidFill>
                  <a:srgbClr val="00B050"/>
                </a:solidFill>
              </a:rPr>
              <a:t>Boolesche Variablen:</a:t>
            </a:r>
            <a:r>
              <a:rPr lang="de-DE" dirty="0"/>
              <a:t> Entweder wahr oder falsch (1 oder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b="1" dirty="0">
                <a:solidFill>
                  <a:srgbClr val="00B050"/>
                </a:solidFill>
              </a:rPr>
              <a:t>Transistoren: </a:t>
            </a:r>
            <a:r>
              <a:rPr lang="de-DE" dirty="0"/>
              <a:t>Kleinste Bausteine eines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b="1" dirty="0">
                <a:solidFill>
                  <a:srgbClr val="00B050"/>
                </a:solidFill>
              </a:rPr>
              <a:t>Gatter:</a:t>
            </a:r>
            <a:r>
              <a:rPr lang="de-DE" dirty="0"/>
              <a:t> UND-Gatter &amp; Exklusiv-ODER-Gatter</a:t>
            </a: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CF3C8D-BA0B-8F0B-B8A1-D5BEF506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5" y="1513726"/>
            <a:ext cx="485775" cy="266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B66EAD-BB21-968A-C03A-CCBD81E24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707" y="1489913"/>
            <a:ext cx="476250" cy="3143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7C1829-DC44-0096-101F-595B0309E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85" y="1823868"/>
            <a:ext cx="371475" cy="2381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14EDDD0-A146-5A57-00F2-CECC19B63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22" y="2093978"/>
            <a:ext cx="381000" cy="21907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5C55756-CC41-D427-7EC0-54B0021E40B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2809" y="1089267"/>
            <a:ext cx="561975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FA2880C-5A58-EE14-2738-F4989AB72B05}"/>
              </a:ext>
            </a:extLst>
          </p:cNvPr>
          <p:cNvSpPr txBox="1"/>
          <p:nvPr/>
        </p:nvSpPr>
        <p:spPr>
          <a:xfrm>
            <a:off x="9304421" y="3803871"/>
            <a:ext cx="219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Mehrere Lösungen!!!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F7E36A3-7641-89E7-CDDD-9C3F3D7A9B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4" t="1450" r="-1"/>
          <a:stretch/>
        </p:blipFill>
        <p:spPr>
          <a:xfrm>
            <a:off x="6007767" y="1089267"/>
            <a:ext cx="5404792" cy="307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F81B981-BB05-B033-91AD-8E7D34A9B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790" y="5740607"/>
            <a:ext cx="761081" cy="48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642C92B-B328-7C39-E66A-F13C2C9F7C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8291"/>
          <a:stretch/>
        </p:blipFill>
        <p:spPr>
          <a:xfrm>
            <a:off x="3839416" y="5738493"/>
            <a:ext cx="779126" cy="48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A half-adder constructed with a XOR and AND gate. | Download Scientific  Diagram">
            <a:extLst>
              <a:ext uri="{FF2B5EF4-FFF2-40B4-BE49-F238E27FC236}">
                <a16:creationId xmlns:a16="http://schemas.microsoft.com/office/drawing/2014/main" id="{44AB27EA-12EB-57D9-953E-FD1A174B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82" y="4452818"/>
            <a:ext cx="2485925" cy="1775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4: Code 8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214325" y="6181063"/>
            <a:ext cx="345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Vigenere</a:t>
            </a:r>
            <a:r>
              <a:rPr lang="de-CH" sz="2400" b="1" dirty="0"/>
              <a:t>-Verschlüsselung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88848" y="1415904"/>
            <a:ext cx="4037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Verschlüsselung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Zu Beginn steht Zeiger auf ABC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Erste Ziffer: Drehung im Uhrzeigersinn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Zweite Ziffer: Welcher Buchstabe</a:t>
            </a:r>
          </a:p>
          <a:p>
            <a:r>
              <a:rPr lang="de-CH" b="1" dirty="0">
                <a:sym typeface="Wingdings" panose="05000000000000000000" pitchFamily="2" charset="2"/>
              </a:rPr>
              <a:t> Was bedeutet der Code 22-61-62-74?</a:t>
            </a:r>
            <a:endParaRPr lang="de-DE" b="1" dirty="0">
              <a:sym typeface="Wingdings" panose="05000000000000000000" pitchFamily="2" charset="2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8277598" y="2021187"/>
            <a:ext cx="740623" cy="48424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4678BA-8A32-CEB6-42B8-95F6925F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2" y="1394445"/>
            <a:ext cx="2132382" cy="17498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6B52CA-73AF-E3A7-6BAB-09A6E25B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391" y="1468111"/>
            <a:ext cx="960644" cy="188234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BA22776-5A77-4816-9DD2-85A5CD0C1698}"/>
              </a:ext>
            </a:extLst>
          </p:cNvPr>
          <p:cNvSpPr/>
          <p:nvPr/>
        </p:nvSpPr>
        <p:spPr>
          <a:xfrm>
            <a:off x="9769391" y="1843605"/>
            <a:ext cx="869138" cy="356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9BF894-98F0-7D9A-BCFA-E6EAD4E02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513" y="2871773"/>
            <a:ext cx="5581650" cy="112395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D1CFFF7-AAFA-358F-5CFB-A716171C262A}"/>
              </a:ext>
            </a:extLst>
          </p:cNvPr>
          <p:cNvSpPr txBox="1"/>
          <p:nvPr/>
        </p:nvSpPr>
        <p:spPr>
          <a:xfrm>
            <a:off x="894183" y="4138017"/>
            <a:ext cx="578831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Polyalphabetische Codierung:</a:t>
            </a:r>
            <a:br>
              <a:rPr lang="de-CH" dirty="0"/>
            </a:b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Ersetzen jedes Buchstaben durch einen Code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 Gleicher Buchstabe ergibt nicht immer gleichen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Kryptographie</a:t>
            </a:r>
            <a:b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Geheimschriften</a:t>
            </a:r>
            <a:endParaRPr lang="de-CH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Vigenere-Verschlüsselung – SibiWiki">
            <a:extLst>
              <a:ext uri="{FF2B5EF4-FFF2-40B4-BE49-F238E27FC236}">
                <a16:creationId xmlns:a16="http://schemas.microsoft.com/office/drawing/2014/main" id="{8A76577B-B7B4-14E0-AB47-90924808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870" y="3539800"/>
            <a:ext cx="2900601" cy="264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5: Lilis Nachbarn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3DBE16-FB01-44DC-AB4C-D75782940A27}"/>
              </a:ext>
            </a:extLst>
          </p:cNvPr>
          <p:cNvSpPr txBox="1"/>
          <p:nvPr/>
        </p:nvSpPr>
        <p:spPr>
          <a:xfrm>
            <a:off x="6096000" y="1834924"/>
            <a:ext cx="4722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Lili, Simon und Peter haben je 4 Nachbarn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Simon und Peter sind Ninas einzige Nachbarn</a:t>
            </a:r>
          </a:p>
          <a:p>
            <a:r>
              <a:rPr lang="de-CH" b="1" dirty="0">
                <a:sym typeface="Wingdings" panose="05000000000000000000" pitchFamily="2" charset="2"/>
              </a:rPr>
              <a:t> Wo wohnt Lili?</a:t>
            </a:r>
            <a:endParaRPr lang="de-DE" b="1" dirty="0"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92B8DE-ADC8-AB18-0CA7-5E9FD4C2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" y="1339266"/>
            <a:ext cx="5086350" cy="195262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F845BD0-0B6D-EAFD-69EA-26E1FF12670B}"/>
              </a:ext>
            </a:extLst>
          </p:cNvPr>
          <p:cNvSpPr/>
          <p:nvPr/>
        </p:nvSpPr>
        <p:spPr>
          <a:xfrm>
            <a:off x="2861733" y="2167467"/>
            <a:ext cx="8128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79D284-EF15-936A-BFCC-1022F63824CF}"/>
              </a:ext>
            </a:extLst>
          </p:cNvPr>
          <p:cNvSpPr txBox="1"/>
          <p:nvPr/>
        </p:nvSpPr>
        <p:spPr>
          <a:xfrm>
            <a:off x="838200" y="4129938"/>
            <a:ext cx="528542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Abstraktion: 	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 </a:t>
            </a:r>
            <a:r>
              <a:rPr lang="de-CH" dirty="0"/>
              <a:t>Realität abbilden in ein Modell</a:t>
            </a:r>
            <a:br>
              <a:rPr lang="de-CH" dirty="0"/>
            </a:br>
            <a:r>
              <a:rPr lang="de-CH" dirty="0"/>
              <a:t>       Vereinfachung durch Wahl einer guten Darstellung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Graphentheorie: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 </a:t>
            </a:r>
            <a:r>
              <a:rPr lang="de-CH" dirty="0">
                <a:sym typeface="Wingdings" panose="05000000000000000000" pitchFamily="2" charset="2"/>
              </a:rPr>
              <a:t>Darstellung der Realität durch Knoten und Kanten</a:t>
            </a:r>
            <a:endParaRPr lang="de-CH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3A0C21-1245-336E-E57A-651162AB2A27}"/>
              </a:ext>
            </a:extLst>
          </p:cNvPr>
          <p:cNvSpPr txBox="1"/>
          <p:nvPr/>
        </p:nvSpPr>
        <p:spPr>
          <a:xfrm>
            <a:off x="8139209" y="6181063"/>
            <a:ext cx="360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Darstellung von Tramlinien</a:t>
            </a:r>
          </a:p>
        </p:txBody>
      </p:sp>
      <p:pic>
        <p:nvPicPr>
          <p:cNvPr id="9" name="Picture 2" descr="Bildergebnis für graphentheorie bahngleise">
            <a:extLst>
              <a:ext uri="{FF2B5EF4-FFF2-40B4-BE49-F238E27FC236}">
                <a16:creationId xmlns:a16="http://schemas.microsoft.com/office/drawing/2014/main" id="{3BF5D27E-3626-9E87-24D0-D2AD95E8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42" y="4012434"/>
            <a:ext cx="2810982" cy="216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838200" y="4138017"/>
            <a:ext cx="74485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Roboter:</a:t>
            </a:r>
            <a:r>
              <a:rPr lang="de-CH" b="1" dirty="0"/>
              <a:t>	</a:t>
            </a:r>
            <a:r>
              <a:rPr lang="de-CH" dirty="0"/>
              <a:t>Speziell ausgestattete Computer mit Sensoren &amp; Aktoren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Sensoren: 	</a:t>
            </a:r>
            <a:r>
              <a:rPr lang="de-CH" dirty="0"/>
              <a:t>Erfassen Informationen aus ihrer Umwelt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Aktoren:</a:t>
            </a:r>
            <a:r>
              <a:rPr lang="de-CH" dirty="0"/>
              <a:t>	Aktionen aufgrund der Resultate der Sensor-Auswertung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6: Roboter Tina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3481202" y="2232190"/>
            <a:ext cx="582729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/>
          <p:cNvSpPr txBox="1"/>
          <p:nvPr/>
        </p:nvSpPr>
        <p:spPr>
          <a:xfrm>
            <a:off x="872032" y="3524637"/>
            <a:ext cx="63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An welchem dunkelblauen Punkt befindet sich Tina am Ende?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596441" y="6262093"/>
            <a:ext cx="292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Selbstfahrende Autos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1468A5-4FA5-813F-7574-D5396113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0" y="1323761"/>
            <a:ext cx="2152650" cy="21240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C25FAD-72B5-10A4-3671-174390423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03" y="1191753"/>
            <a:ext cx="1695450" cy="2381250"/>
          </a:xfrm>
          <a:prstGeom prst="rect">
            <a:avLst/>
          </a:prstGeom>
        </p:spPr>
      </p:pic>
      <p:sp>
        <p:nvSpPr>
          <p:cNvPr id="10" name="Pfeil nach rechts 7">
            <a:extLst>
              <a:ext uri="{FF2B5EF4-FFF2-40B4-BE49-F238E27FC236}">
                <a16:creationId xmlns:a16="http://schemas.microsoft.com/office/drawing/2014/main" id="{087ADF7D-848F-591A-46A0-E7865C528F6B}"/>
              </a:ext>
            </a:extLst>
          </p:cNvPr>
          <p:cNvSpPr/>
          <p:nvPr/>
        </p:nvSpPr>
        <p:spPr>
          <a:xfrm>
            <a:off x="6394926" y="2232189"/>
            <a:ext cx="582729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CCF5D2B-CDD2-FBA7-AC75-B971F4B84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720" y="1323760"/>
            <a:ext cx="2114593" cy="2124075"/>
          </a:xfrm>
          <a:prstGeom prst="rect">
            <a:avLst/>
          </a:prstGeom>
        </p:spPr>
      </p:pic>
      <p:pic>
        <p:nvPicPr>
          <p:cNvPr id="1026" name="Picture 2" descr="Was sind selbstfahrende Autos und wie funktionieren sie? - Nordauto Service">
            <a:extLst>
              <a:ext uri="{FF2B5EF4-FFF2-40B4-BE49-F238E27FC236}">
                <a16:creationId xmlns:a16="http://schemas.microsoft.com/office/drawing/2014/main" id="{AC75CFFE-8060-C033-09B7-AAC20015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8" y="4138017"/>
            <a:ext cx="3541602" cy="212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7: Datenfolgen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5273597" y="1907293"/>
            <a:ext cx="684667" cy="47211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8879706" y="6138565"/>
            <a:ext cx="19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Array-Beispiel</a:t>
            </a:r>
            <a:endParaRPr lang="de-CH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38200" y="2037906"/>
            <a:ext cx="4408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(X, 2)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Eine solche Zahl kann selber Position sein:</a:t>
            </a:r>
            <a:br>
              <a:rPr lang="de-CH" dirty="0"/>
            </a:br>
            <a:r>
              <a:rPr lang="de-CH" dirty="0"/>
              <a:t>(X (X, 2)) = (X, 3) = 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096537-9A5A-4C88-BDD7-73B514B9FFB1}"/>
              </a:ext>
            </a:extLst>
          </p:cNvPr>
          <p:cNvSpPr txBox="1"/>
          <p:nvPr/>
        </p:nvSpPr>
        <p:spPr>
          <a:xfrm>
            <a:off x="894183" y="4138017"/>
            <a:ext cx="624273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dirty="0"/>
              <a:t>Einsatz von Computern als </a:t>
            </a:r>
            <a:r>
              <a:rPr lang="de-CH" b="1" dirty="0">
                <a:solidFill>
                  <a:srgbClr val="00B050"/>
                </a:solidFill>
              </a:rPr>
              <a:t>Datenverarbeitung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Datenstrukturen: </a:t>
            </a:r>
            <a:r>
              <a:rPr lang="de-CH" dirty="0">
                <a:sym typeface="Wingdings" panose="05000000000000000000" pitchFamily="2" charset="2"/>
              </a:rPr>
              <a:t>Daten geschickt speichern &amp; effizient lesen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Array: </a:t>
            </a:r>
            <a:r>
              <a:rPr lang="de-CH" dirty="0"/>
              <a:t>eine feste Anzahl Daten an aufeinanderfolgenden</a:t>
            </a:r>
            <a:br>
              <a:rPr lang="de-CH" dirty="0"/>
            </a:br>
            <a:r>
              <a:rPr lang="de-CH" dirty="0"/>
              <a:t>             Positionen speichern</a:t>
            </a:r>
            <a:endParaRPr lang="de-CH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DFF68C-5BE5-FB53-6F8D-A991890D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83" y="1343388"/>
            <a:ext cx="1771650" cy="533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FD1540-E682-B60C-121D-2361C958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108" y="1343388"/>
            <a:ext cx="1724025" cy="126682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3ADDF5A-949F-5A33-F308-4DAB4FA902C5}"/>
              </a:ext>
            </a:extLst>
          </p:cNvPr>
          <p:cNvSpPr txBox="1"/>
          <p:nvPr/>
        </p:nvSpPr>
        <p:spPr>
          <a:xfrm>
            <a:off x="6285108" y="2682803"/>
            <a:ext cx="18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(A, (B, (C, 3)))?</a:t>
            </a:r>
          </a:p>
        </p:txBody>
      </p:sp>
      <p:sp>
        <p:nvSpPr>
          <p:cNvPr id="17" name="Pfeil nach rechts 7">
            <a:extLst>
              <a:ext uri="{FF2B5EF4-FFF2-40B4-BE49-F238E27FC236}">
                <a16:creationId xmlns:a16="http://schemas.microsoft.com/office/drawing/2014/main" id="{506D2ACA-8CA7-6740-2EE1-25ABE91F2FB8}"/>
              </a:ext>
            </a:extLst>
          </p:cNvPr>
          <p:cNvSpPr/>
          <p:nvPr/>
        </p:nvSpPr>
        <p:spPr>
          <a:xfrm>
            <a:off x="8362923" y="1907293"/>
            <a:ext cx="684667" cy="47211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782A6D9-A630-D3B6-4821-411DB2190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720" y="975868"/>
            <a:ext cx="2371725" cy="2124075"/>
          </a:xfrm>
          <a:prstGeom prst="rect">
            <a:avLst/>
          </a:prstGeom>
        </p:spPr>
      </p:pic>
      <p:pic>
        <p:nvPicPr>
          <p:cNvPr id="2050" name="Picture 2" descr="Arrays in C/C++ - GeeksforGeeks">
            <a:extLst>
              <a:ext uri="{FF2B5EF4-FFF2-40B4-BE49-F238E27FC236}">
                <a16:creationId xmlns:a16="http://schemas.microsoft.com/office/drawing/2014/main" id="{7D136585-B90D-35A9-D00B-D02A8F2A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61" y="3847319"/>
            <a:ext cx="3981609" cy="228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8: Rundhangar</a:t>
            </a:r>
          </a:p>
        </p:txBody>
      </p:sp>
      <p:sp>
        <p:nvSpPr>
          <p:cNvPr id="8" name="Pfeil nach rechts 7"/>
          <p:cNvSpPr/>
          <p:nvPr/>
        </p:nvSpPr>
        <p:spPr>
          <a:xfrm rot="5400000">
            <a:off x="5772834" y="2228340"/>
            <a:ext cx="646331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94183" y="4138017"/>
            <a:ext cx="639982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Laufzeiteffizienz: 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Zeitdauer der Durchführung eines Algorithmus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Speichereffizienz: </a:t>
            </a:r>
            <a:b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Grösse des benutzten Speichers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ym typeface="Wingdings" panose="05000000000000000000" pitchFamily="2" charset="2"/>
              </a:rPr>
              <a:t> Ersparnis in einer Ressource  höheren Kosten einer anderen</a:t>
            </a:r>
            <a:endParaRPr lang="de-CH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8328800" y="6323231"/>
            <a:ext cx="260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Sortieralgorithmen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DA09EE-12FE-40DC-BB9F-D8DB12D46B5C}"/>
              </a:ext>
            </a:extLst>
          </p:cNvPr>
          <p:cNvSpPr txBox="1"/>
          <p:nvPr/>
        </p:nvSpPr>
        <p:spPr>
          <a:xfrm>
            <a:off x="3688216" y="1419769"/>
            <a:ext cx="509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Die Tasten bewegen das Rad um 1 Position</a:t>
            </a:r>
          </a:p>
          <a:p>
            <a:r>
              <a:rPr lang="de-CH" b="1" dirty="0">
                <a:sym typeface="Wingdings" panose="05000000000000000000" pitchFamily="2" charset="2"/>
              </a:rPr>
              <a:t> Welche Reihenfolge braucht am meisten Tasten?</a:t>
            </a:r>
            <a:endParaRPr lang="de-CH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F40AD7-CFDE-ABF8-A679-7752AF60E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83" y="1393390"/>
            <a:ext cx="2827468" cy="25458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0AB759-AAA8-0A82-7E99-30C88C41E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53" y="2816718"/>
            <a:ext cx="2697692" cy="866231"/>
          </a:xfrm>
          <a:prstGeom prst="rect">
            <a:avLst/>
          </a:prstGeom>
        </p:spPr>
      </p:pic>
      <p:pic>
        <p:nvPicPr>
          <p:cNvPr id="3074" name="Picture 2" descr="Sortieralgorithmen: Begriffe, Laufzeit und Vergleich · [mit Video]">
            <a:extLst>
              <a:ext uri="{FF2B5EF4-FFF2-40B4-BE49-F238E27FC236}">
                <a16:creationId xmlns:a16="http://schemas.microsoft.com/office/drawing/2014/main" id="{4168D4D7-2AAF-F098-D991-2E1BB47F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12" y="3720774"/>
            <a:ext cx="4677855" cy="263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KSSB_PPTX_Design_20">
  <a:themeElements>
    <a:clrScheme name="KSSB Inf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D87202"/>
      </a:accent5>
      <a:accent6>
        <a:srgbClr val="008000"/>
      </a:accent6>
      <a:hlink>
        <a:srgbClr val="297FD5"/>
      </a:hlink>
      <a:folHlink>
        <a:srgbClr val="297FD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us 4x3" id="{1E44148D-E098-4680-B137-1EB6D3AFD149}" vid="{7670BBAD-1F62-4D44-A98F-438BF2D18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0e00c0-16cf-4fa3-b4bd-ee2da37b6bef">
      <Terms xmlns="http://schemas.microsoft.com/office/infopath/2007/PartnerControls"/>
    </lcf76f155ced4ddcb4097134ff3c332f>
    <TaxCatchAll xmlns="251d1fa9-e709-4ea0-8f83-2b158f1b96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4D5D2DDC02F745B625EF18CD1ED98F" ma:contentTypeVersion="16" ma:contentTypeDescription="Ein neues Dokument erstellen." ma:contentTypeScope="" ma:versionID="eb2f65d31a537623e2417680bc00ed70">
  <xsd:schema xmlns:xsd="http://www.w3.org/2001/XMLSchema" xmlns:xs="http://www.w3.org/2001/XMLSchema" xmlns:p="http://schemas.microsoft.com/office/2006/metadata/properties" xmlns:ns2="140e00c0-16cf-4fa3-b4bd-ee2da37b6bef" xmlns:ns3="251d1fa9-e709-4ea0-8f83-2b158f1b9645" targetNamespace="http://schemas.microsoft.com/office/2006/metadata/properties" ma:root="true" ma:fieldsID="490923d64623f1d75778e20a0aee26a8" ns2:_="" ns3:_="">
    <xsd:import namespace="140e00c0-16cf-4fa3-b4bd-ee2da37b6bef"/>
    <xsd:import namespace="251d1fa9-e709-4ea0-8f83-2b158f1b96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e00c0-16cf-4fa3-b4bd-ee2da37b6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d6bbf82-059b-4f28-9a20-fb972382e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d1fa9-e709-4ea0-8f83-2b158f1b964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258145-ed93-415b-bb1b-d71dcd3db678}" ma:internalName="TaxCatchAll" ma:showField="CatchAllData" ma:web="251d1fa9-e709-4ea0-8f83-2b158f1b96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4B207D-C64F-456A-93FB-2AD077B4567E}">
  <ds:schemaRefs>
    <ds:schemaRef ds:uri="http://schemas.microsoft.com/office/2006/metadata/properties"/>
    <ds:schemaRef ds:uri="http://schemas.microsoft.com/office/infopath/2007/PartnerControls"/>
    <ds:schemaRef ds:uri="140e00c0-16cf-4fa3-b4bd-ee2da37b6bef"/>
    <ds:schemaRef ds:uri="251d1fa9-e709-4ea0-8f83-2b158f1b9645"/>
  </ds:schemaRefs>
</ds:datastoreItem>
</file>

<file path=customXml/itemProps2.xml><?xml version="1.0" encoding="utf-8"?>
<ds:datastoreItem xmlns:ds="http://schemas.openxmlformats.org/officeDocument/2006/customXml" ds:itemID="{A26318FC-D7CD-49C5-B750-7B479EF35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C8305-C7A4-4202-A39A-7F7DEEFFD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e00c0-16cf-4fa3-b4bd-ee2da37b6bef"/>
    <ds:schemaRef ds:uri="251d1fa9-e709-4ea0-8f83-2b158f1b96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1059</Words>
  <Application>Microsoft Office PowerPoint</Application>
  <PresentationFormat>Breitbild</PresentationFormat>
  <Paragraphs>193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MS Mincho</vt:lpstr>
      <vt:lpstr>Arial</vt:lpstr>
      <vt:lpstr>Calibri</vt:lpstr>
      <vt:lpstr>Cambria</vt:lpstr>
      <vt:lpstr>Wingdings</vt:lpstr>
      <vt:lpstr>KSSB_PPTX_Design_20</vt:lpstr>
      <vt:lpstr>Informatik-Biber  2022</vt:lpstr>
      <vt:lpstr>Aufgabe 1: Achtung Fliegenpilz</vt:lpstr>
      <vt:lpstr>Aufgabe 2: Schrauben und Muttern</vt:lpstr>
      <vt:lpstr>Aufgabe 3: Fiat Lux</vt:lpstr>
      <vt:lpstr>Aufgabe 4: Code 8</vt:lpstr>
      <vt:lpstr>Aufgabe 5: Lilis Nachbarn</vt:lpstr>
      <vt:lpstr>Aufgabe 6: Roboter Tina</vt:lpstr>
      <vt:lpstr>Aufgabe 7: Datenfolgen</vt:lpstr>
      <vt:lpstr>Aufgabe 8: Rundhangar</vt:lpstr>
      <vt:lpstr>Aufgabe 9: Filmabend</vt:lpstr>
      <vt:lpstr>Aufgabe 10: Tic-Tac-Toe Endstand</vt:lpstr>
      <vt:lpstr>Aufgabe 11: Wertvolle Steine</vt:lpstr>
      <vt:lpstr>Aufgabe 12: Muscheln und Steine</vt:lpstr>
      <vt:lpstr>Aufgabe 13: Maria auf Schatzsuche</vt:lpstr>
      <vt:lpstr>Aufgabe 14: Pralines einpacken</vt:lpstr>
      <vt:lpstr>Aufgabe 15: Zauberschule</vt:lpstr>
      <vt:lpstr>Aufgabe 16: Virus</vt:lpstr>
      <vt:lpstr>Aufgabe 17: Boden bemalen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Auswertung</dc:title>
  <dc:creator>Bagira</dc:creator>
  <cp:lastModifiedBy>BUMANN Stefan</cp:lastModifiedBy>
  <cp:revision>197</cp:revision>
  <dcterms:created xsi:type="dcterms:W3CDTF">2014-09-21T16:36:39Z</dcterms:created>
  <dcterms:modified xsi:type="dcterms:W3CDTF">2023-02-21T13:07:31Z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0x010100A94D5D2DDC02F745B625EF18CD1ED98F</vt:lpwstr>
  </property>
  <property fmtid="{D5CDD505-2E9C-101B-9397-08002B2CF9AE}" pid="3" name="MediaServiceImageTags">
    <vt:lpwstr/>
  </property>
</Properties>
</file>